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Khand Light"/>
      <p:regular r:id="rId17"/>
      <p:bold r:id="rId18"/>
    </p:embeddedFont>
    <p:embeddedFont>
      <p:font typeface="Do Hyeon"/>
      <p:regular r:id="rId19"/>
    </p:embeddedFont>
    <p:embeddedFont>
      <p:font typeface="Cutive Mono"/>
      <p:regular r:id="rId20"/>
    </p:embeddedFont>
    <p:embeddedFont>
      <p:font typeface="Titillium Web"/>
      <p:regular r:id="rId21"/>
      <p:bold r:id="rId22"/>
      <p:italic r:id="rId23"/>
      <p:boldItalic r:id="rId24"/>
    </p:embeddedFont>
    <p:embeddedFont>
      <p:font typeface="Reem Kufi"/>
      <p:regular r:id="rId25"/>
      <p:bold r:id="rId26"/>
    </p:embeddedFont>
    <p:embeddedFont>
      <p:font typeface="Nanum Gothic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utiveMono-regular.fntdata"/><Relationship Id="rId22" Type="http://schemas.openxmlformats.org/officeDocument/2006/relationships/font" Target="fonts/TitilliumWeb-bold.fntdata"/><Relationship Id="rId21" Type="http://schemas.openxmlformats.org/officeDocument/2006/relationships/font" Target="fonts/TitilliumWeb-regular.fntdata"/><Relationship Id="rId24" Type="http://schemas.openxmlformats.org/officeDocument/2006/relationships/font" Target="fonts/TitilliumWeb-boldItalic.fntdata"/><Relationship Id="rId23" Type="http://schemas.openxmlformats.org/officeDocument/2006/relationships/font" Target="fonts/TitilliumWeb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eemKufi-bold.fntdata"/><Relationship Id="rId25" Type="http://schemas.openxmlformats.org/officeDocument/2006/relationships/font" Target="fonts/ReemKufi-regular.fntdata"/><Relationship Id="rId28" Type="http://schemas.openxmlformats.org/officeDocument/2006/relationships/font" Target="fonts/NanumGothic-bold.fntdata"/><Relationship Id="rId27" Type="http://schemas.openxmlformats.org/officeDocument/2006/relationships/font" Target="fonts/NanumGothic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KhandLight-regular.fntdata"/><Relationship Id="rId16" Type="http://schemas.openxmlformats.org/officeDocument/2006/relationships/slide" Target="slides/slide11.xml"/><Relationship Id="rId19" Type="http://schemas.openxmlformats.org/officeDocument/2006/relationships/font" Target="fonts/DoHyeon-regular.fntdata"/><Relationship Id="rId18" Type="http://schemas.openxmlformats.org/officeDocument/2006/relationships/font" Target="fonts/KhandLight-bold.fntdata"/></Relationships>
</file>

<file path=ppt/media/image1.jp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17c41ac4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f17c41ac4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f17c41ac48_2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f17c41ac48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f17c41ac48_1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f17c41ac48_1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17c41ac4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f17c41ac4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17c41ac48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f17c41ac48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f17c41ac48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f17c41ac48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f17c41ac48_1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f17c41ac48_1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f17c41ac48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f17c41ac48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f17c41ac48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f17c41ac48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17c41ac48_1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f17c41ac48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f17c41ac48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f17c41ac48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OPENING">
  <p:cSld name="CUSTOM_4">
    <p:bg>
      <p:bgPr>
        <a:solidFill>
          <a:srgbClr val="F3F3F3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ctrTitle"/>
          </p:nvPr>
        </p:nvSpPr>
        <p:spPr>
          <a:xfrm>
            <a:off x="734671" y="2653975"/>
            <a:ext cx="8409300" cy="5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734675" y="3154350"/>
            <a:ext cx="3180600" cy="15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hand Light"/>
              <a:buNone/>
              <a:defRPr sz="1400">
                <a:latin typeface="Khand Light"/>
                <a:ea typeface="Khand Light"/>
                <a:cs typeface="Khand Light"/>
                <a:sym typeface="Khand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hand Light"/>
              <a:buNone/>
              <a:defRPr>
                <a:latin typeface="Khand Light"/>
                <a:ea typeface="Khand Light"/>
                <a:cs typeface="Khand Light"/>
                <a:sym typeface="Khand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hand Light"/>
              <a:buNone/>
              <a:defRPr>
                <a:latin typeface="Khand Light"/>
                <a:ea typeface="Khand Light"/>
                <a:cs typeface="Khand Light"/>
                <a:sym typeface="Khand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hand Light"/>
              <a:buNone/>
              <a:defRPr>
                <a:latin typeface="Khand Light"/>
                <a:ea typeface="Khand Light"/>
                <a:cs typeface="Khand Light"/>
                <a:sym typeface="Khand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hand Light"/>
              <a:buNone/>
              <a:defRPr>
                <a:latin typeface="Khand Light"/>
                <a:ea typeface="Khand Light"/>
                <a:cs typeface="Khand Light"/>
                <a:sym typeface="Khand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hand Light"/>
              <a:buNone/>
              <a:defRPr>
                <a:latin typeface="Khand Light"/>
                <a:ea typeface="Khand Light"/>
                <a:cs typeface="Khand Light"/>
                <a:sym typeface="Khand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hand Light"/>
              <a:buNone/>
              <a:defRPr>
                <a:latin typeface="Khand Light"/>
                <a:ea typeface="Khand Light"/>
                <a:cs typeface="Khand Light"/>
                <a:sym typeface="Khand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hand Light"/>
              <a:buNone/>
              <a:defRPr>
                <a:latin typeface="Khand Light"/>
                <a:ea typeface="Khand Light"/>
                <a:cs typeface="Khand Light"/>
                <a:sym typeface="Khand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hand Light"/>
              <a:buNone/>
              <a:defRPr>
                <a:latin typeface="Khand Light"/>
                <a:ea typeface="Khand Light"/>
                <a:cs typeface="Khand Light"/>
                <a:sym typeface="Khand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4_1">
    <p:bg>
      <p:bgPr>
        <a:solidFill>
          <a:srgbClr val="F3F3F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hasCustomPrompt="1" type="title"/>
          </p:nvPr>
        </p:nvSpPr>
        <p:spPr>
          <a:xfrm>
            <a:off x="1466100" y="1312931"/>
            <a:ext cx="1992900" cy="993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9pPr>
          </a:lstStyle>
          <a:p>
            <a:r>
              <a:t>xx%</a:t>
            </a:r>
          </a:p>
        </p:txBody>
      </p:sp>
      <p:sp>
        <p:nvSpPr>
          <p:cNvPr id="55" name="Google Shape;55;p14"/>
          <p:cNvSpPr txBox="1"/>
          <p:nvPr>
            <p:ph hasCustomPrompt="1" idx="2" type="title"/>
          </p:nvPr>
        </p:nvSpPr>
        <p:spPr>
          <a:xfrm>
            <a:off x="1466100" y="2986555"/>
            <a:ext cx="1992900" cy="969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9pPr>
          </a:lstStyle>
          <a:p>
            <a:r>
              <a:t>xx%</a:t>
            </a:r>
          </a:p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459025" y="1904075"/>
            <a:ext cx="186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3" type="subTitle"/>
          </p:nvPr>
        </p:nvSpPr>
        <p:spPr>
          <a:xfrm>
            <a:off x="3459025" y="3571601"/>
            <a:ext cx="186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hasCustomPrompt="1" idx="4" type="title"/>
          </p:nvPr>
        </p:nvSpPr>
        <p:spPr>
          <a:xfrm>
            <a:off x="4778675" y="1312931"/>
            <a:ext cx="1862400" cy="993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9pPr>
          </a:lstStyle>
          <a:p>
            <a:r>
              <a:t>xx%</a:t>
            </a:r>
          </a:p>
        </p:txBody>
      </p:sp>
      <p:sp>
        <p:nvSpPr>
          <p:cNvPr id="59" name="Google Shape;59;p14"/>
          <p:cNvSpPr txBox="1"/>
          <p:nvPr>
            <p:ph hasCustomPrompt="1" idx="5" type="title"/>
          </p:nvPr>
        </p:nvSpPr>
        <p:spPr>
          <a:xfrm>
            <a:off x="4778675" y="2986555"/>
            <a:ext cx="1862400" cy="969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9pPr>
          </a:lstStyle>
          <a:p>
            <a:r>
              <a:t>xx%</a:t>
            </a:r>
          </a:p>
        </p:txBody>
      </p:sp>
      <p:sp>
        <p:nvSpPr>
          <p:cNvPr id="60" name="Google Shape;60;p14"/>
          <p:cNvSpPr txBox="1"/>
          <p:nvPr>
            <p:ph idx="6" type="subTitle"/>
          </p:nvPr>
        </p:nvSpPr>
        <p:spPr>
          <a:xfrm>
            <a:off x="6641075" y="1904075"/>
            <a:ext cx="186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7" type="subTitle"/>
          </p:nvPr>
        </p:nvSpPr>
        <p:spPr>
          <a:xfrm>
            <a:off x="6641075" y="3571601"/>
            <a:ext cx="186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eem Kufi"/>
              <a:buNone/>
              <a:defRPr b="1" sz="1600"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8" type="subTitle"/>
          </p:nvPr>
        </p:nvSpPr>
        <p:spPr>
          <a:xfrm>
            <a:off x="3459000" y="2281190"/>
            <a:ext cx="16827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9" type="subTitle"/>
          </p:nvPr>
        </p:nvSpPr>
        <p:spPr>
          <a:xfrm>
            <a:off x="6641075" y="2281190"/>
            <a:ext cx="16827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3" type="subTitle"/>
          </p:nvPr>
        </p:nvSpPr>
        <p:spPr>
          <a:xfrm>
            <a:off x="3459000" y="3949890"/>
            <a:ext cx="16827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4" type="subTitle"/>
          </p:nvPr>
        </p:nvSpPr>
        <p:spPr>
          <a:xfrm>
            <a:off x="6641075" y="3949890"/>
            <a:ext cx="16827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6" name="Google Shape;66;p14"/>
          <p:cNvCxnSpPr/>
          <p:nvPr/>
        </p:nvCxnSpPr>
        <p:spPr>
          <a:xfrm rot="10800000">
            <a:off x="6635400" y="990000"/>
            <a:ext cx="2508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4"/>
          <p:cNvSpPr txBox="1"/>
          <p:nvPr>
            <p:ph idx="15" type="ctrTitle"/>
          </p:nvPr>
        </p:nvSpPr>
        <p:spPr>
          <a:xfrm>
            <a:off x="625349" y="762825"/>
            <a:ext cx="6015600" cy="2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62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_1">
    <p:bg>
      <p:bgPr>
        <a:solidFill>
          <a:srgbClr val="F3F3F3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5064230" y="2889000"/>
            <a:ext cx="3142880" cy="1943989"/>
          </a:xfrm>
          <a:custGeom>
            <a:rect b="b" l="l" r="r" t="t"/>
            <a:pathLst>
              <a:path extrusionOk="0" h="19759" w="20168">
                <a:moveTo>
                  <a:pt x="0" y="1"/>
                </a:moveTo>
                <a:lnTo>
                  <a:pt x="0" y="19759"/>
                </a:lnTo>
                <a:lnTo>
                  <a:pt x="20168" y="19759"/>
                </a:lnTo>
                <a:lnTo>
                  <a:pt x="201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type="ctrTitle"/>
          </p:nvPr>
        </p:nvSpPr>
        <p:spPr>
          <a:xfrm>
            <a:off x="600872" y="1318285"/>
            <a:ext cx="4163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5276650" y="3068250"/>
            <a:ext cx="2718000" cy="15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hasCustomPrompt="1" idx="2" type="title"/>
          </p:nvPr>
        </p:nvSpPr>
        <p:spPr>
          <a:xfrm>
            <a:off x="634807" y="498298"/>
            <a:ext cx="1992900" cy="312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sp>
        <p:nvSpPr>
          <p:cNvPr id="73" name="Google Shape;73;p15"/>
          <p:cNvSpPr/>
          <p:nvPr/>
        </p:nvSpPr>
        <p:spPr>
          <a:xfrm>
            <a:off x="501865" y="4827938"/>
            <a:ext cx="2111932" cy="10134"/>
          </a:xfrm>
          <a:custGeom>
            <a:rect b="b" l="l" r="r" t="t"/>
            <a:pathLst>
              <a:path extrusionOk="0" h="103" w="21466">
                <a:moveTo>
                  <a:pt x="1" y="0"/>
                </a:moveTo>
                <a:lnTo>
                  <a:pt x="1" y="103"/>
                </a:lnTo>
                <a:lnTo>
                  <a:pt x="21465" y="103"/>
                </a:lnTo>
                <a:lnTo>
                  <a:pt x="21465" y="0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84">
          <p15:clr>
            <a:srgbClr val="FA7B17"/>
          </p15:clr>
        </p15:guide>
        <p15:guide id="2" orient="horz" pos="511">
          <p15:clr>
            <a:srgbClr val="FA7B17"/>
          </p15:clr>
        </p15:guide>
        <p15:guide id="3" pos="454">
          <p15:clr>
            <a:srgbClr val="FA7B17"/>
          </p15:clr>
        </p15:guide>
        <p15:guide id="4" orient="horz" pos="340">
          <p15:clr>
            <a:srgbClr val="FA7B17"/>
          </p15:clr>
        </p15:guide>
        <p15:guide id="5" pos="3920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DESIGN 2">
  <p:cSld name="CUSTOM_6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 flipH="1">
            <a:off x="431747" y="2460650"/>
            <a:ext cx="265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 flipH="1">
            <a:off x="436750" y="3060404"/>
            <a:ext cx="19140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7" name="Google Shape;77;p16"/>
          <p:cNvSpPr txBox="1"/>
          <p:nvPr>
            <p:ph hasCustomPrompt="1" idx="2" type="title"/>
          </p:nvPr>
        </p:nvSpPr>
        <p:spPr>
          <a:xfrm flipH="1">
            <a:off x="3551287" y="689975"/>
            <a:ext cx="1296600" cy="312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sp>
        <p:nvSpPr>
          <p:cNvPr id="78" name="Google Shape;78;p16"/>
          <p:cNvSpPr txBox="1"/>
          <p:nvPr>
            <p:ph idx="3" type="ctrTitle"/>
          </p:nvPr>
        </p:nvSpPr>
        <p:spPr>
          <a:xfrm flipH="1">
            <a:off x="4244529" y="762825"/>
            <a:ext cx="4286400" cy="2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/>
        </p:txBody>
      </p:sp>
      <p:cxnSp>
        <p:nvCxnSpPr>
          <p:cNvPr id="79" name="Google Shape;79;p16"/>
          <p:cNvCxnSpPr/>
          <p:nvPr/>
        </p:nvCxnSpPr>
        <p:spPr>
          <a:xfrm rot="10800000">
            <a:off x="5736000" y="1165275"/>
            <a:ext cx="3486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6"/>
          <p:cNvSpPr/>
          <p:nvPr/>
        </p:nvSpPr>
        <p:spPr>
          <a:xfrm>
            <a:off x="4721650" y="1710250"/>
            <a:ext cx="4832682" cy="3004234"/>
          </a:xfrm>
          <a:custGeom>
            <a:rect b="b" l="l" r="r" t="t"/>
            <a:pathLst>
              <a:path extrusionOk="0" h="30388" w="35286">
                <a:moveTo>
                  <a:pt x="1" y="0"/>
                </a:moveTo>
                <a:lnTo>
                  <a:pt x="1" y="30387"/>
                </a:lnTo>
                <a:lnTo>
                  <a:pt x="35286" y="30387"/>
                </a:lnTo>
                <a:lnTo>
                  <a:pt x="352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DESIGN 3">
  <p:cSld name="CUSTOM_2">
    <p:bg>
      <p:bgPr>
        <a:solidFill>
          <a:srgbClr val="F3F3F3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/>
          <p:nvPr/>
        </p:nvSpPr>
        <p:spPr>
          <a:xfrm>
            <a:off x="1060525" y="1695311"/>
            <a:ext cx="3488462" cy="3004234"/>
          </a:xfrm>
          <a:custGeom>
            <a:rect b="b" l="l" r="r" t="t"/>
            <a:pathLst>
              <a:path extrusionOk="0" h="30388" w="35286">
                <a:moveTo>
                  <a:pt x="1" y="0"/>
                </a:moveTo>
                <a:lnTo>
                  <a:pt x="1" y="30387"/>
                </a:lnTo>
                <a:lnTo>
                  <a:pt x="35286" y="30387"/>
                </a:lnTo>
                <a:lnTo>
                  <a:pt x="352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1060525" y="1695311"/>
            <a:ext cx="3488462" cy="3004234"/>
          </a:xfrm>
          <a:custGeom>
            <a:rect b="b" l="l" r="r" t="t"/>
            <a:pathLst>
              <a:path extrusionOk="0" h="30388" w="35286">
                <a:moveTo>
                  <a:pt x="1" y="0"/>
                </a:moveTo>
                <a:lnTo>
                  <a:pt x="1" y="30387"/>
                </a:lnTo>
                <a:lnTo>
                  <a:pt x="35286" y="30387"/>
                </a:lnTo>
                <a:lnTo>
                  <a:pt x="352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/>
          <p:nvPr/>
        </p:nvSpPr>
        <p:spPr>
          <a:xfrm>
            <a:off x="1" y="1695300"/>
            <a:ext cx="4548983" cy="3004234"/>
          </a:xfrm>
          <a:custGeom>
            <a:rect b="b" l="l" r="r" t="t"/>
            <a:pathLst>
              <a:path extrusionOk="0" h="30388" w="35286">
                <a:moveTo>
                  <a:pt x="1" y="0"/>
                </a:moveTo>
                <a:lnTo>
                  <a:pt x="1" y="30387"/>
                </a:lnTo>
                <a:lnTo>
                  <a:pt x="35286" y="30387"/>
                </a:lnTo>
                <a:lnTo>
                  <a:pt x="352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type="ctrTitle"/>
          </p:nvPr>
        </p:nvSpPr>
        <p:spPr>
          <a:xfrm>
            <a:off x="6080624" y="2460650"/>
            <a:ext cx="265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86" name="Google Shape;86;p17"/>
          <p:cNvSpPr txBox="1"/>
          <p:nvPr>
            <p:ph idx="1" type="subTitle"/>
          </p:nvPr>
        </p:nvSpPr>
        <p:spPr>
          <a:xfrm>
            <a:off x="6080625" y="3068250"/>
            <a:ext cx="19140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1129538" y="2468725"/>
            <a:ext cx="3009900" cy="14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8" name="Google Shape;88;p17"/>
          <p:cNvSpPr txBox="1"/>
          <p:nvPr>
            <p:ph idx="3" type="ctrTitle"/>
          </p:nvPr>
        </p:nvSpPr>
        <p:spPr>
          <a:xfrm>
            <a:off x="625350" y="762825"/>
            <a:ext cx="4265100" cy="2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hasCustomPrompt="1" idx="4" type="title"/>
          </p:nvPr>
        </p:nvSpPr>
        <p:spPr>
          <a:xfrm>
            <a:off x="4292253" y="689975"/>
            <a:ext cx="1296600" cy="312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cxnSp>
        <p:nvCxnSpPr>
          <p:cNvPr id="90" name="Google Shape;90;p17"/>
          <p:cNvCxnSpPr/>
          <p:nvPr/>
        </p:nvCxnSpPr>
        <p:spPr>
          <a:xfrm>
            <a:off x="-75550" y="1165275"/>
            <a:ext cx="34740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624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DESIGN 4">
  <p:cSld name="CUSTOM_2_2_3">
    <p:bg>
      <p:bgPr>
        <a:solidFill>
          <a:srgbClr val="F3F3F3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ctrTitle"/>
          </p:nvPr>
        </p:nvSpPr>
        <p:spPr>
          <a:xfrm flipH="1">
            <a:off x="431747" y="2460650"/>
            <a:ext cx="265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93" name="Google Shape;93;p18"/>
          <p:cNvSpPr txBox="1"/>
          <p:nvPr>
            <p:ph idx="1" type="subTitle"/>
          </p:nvPr>
        </p:nvSpPr>
        <p:spPr>
          <a:xfrm flipH="1">
            <a:off x="444098" y="3075100"/>
            <a:ext cx="19140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4" name="Google Shape;94;p18"/>
          <p:cNvSpPr txBox="1"/>
          <p:nvPr>
            <p:ph hasCustomPrompt="1" idx="2" type="title"/>
          </p:nvPr>
        </p:nvSpPr>
        <p:spPr>
          <a:xfrm flipH="1">
            <a:off x="3551287" y="689975"/>
            <a:ext cx="1296600" cy="312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sp>
        <p:nvSpPr>
          <p:cNvPr id="95" name="Google Shape;95;p18"/>
          <p:cNvSpPr txBox="1"/>
          <p:nvPr>
            <p:ph idx="3" type="ctrTitle"/>
          </p:nvPr>
        </p:nvSpPr>
        <p:spPr>
          <a:xfrm flipH="1">
            <a:off x="4244529" y="762825"/>
            <a:ext cx="4286400" cy="2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/>
        </p:txBody>
      </p:sp>
      <p:cxnSp>
        <p:nvCxnSpPr>
          <p:cNvPr id="96" name="Google Shape;96;p18"/>
          <p:cNvCxnSpPr/>
          <p:nvPr/>
        </p:nvCxnSpPr>
        <p:spPr>
          <a:xfrm rot="10800000">
            <a:off x="5735900" y="1165275"/>
            <a:ext cx="36309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624">
          <p15:clr>
            <a:srgbClr val="FA7B17"/>
          </p15:clr>
        </p15:guide>
        <p15:guide id="2" pos="3458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DESIGN 5">
  <p:cSld name="CUSTOM_2_2_2">
    <p:bg>
      <p:bgPr>
        <a:solidFill>
          <a:srgbClr val="F3F3F3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ctrTitle"/>
          </p:nvPr>
        </p:nvSpPr>
        <p:spPr>
          <a:xfrm>
            <a:off x="6080624" y="2460650"/>
            <a:ext cx="265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99" name="Google Shape;99;p19"/>
          <p:cNvSpPr txBox="1"/>
          <p:nvPr>
            <p:ph idx="1" type="subTitle"/>
          </p:nvPr>
        </p:nvSpPr>
        <p:spPr>
          <a:xfrm>
            <a:off x="6080625" y="3075598"/>
            <a:ext cx="19140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0" name="Google Shape;100;p19"/>
          <p:cNvSpPr txBox="1"/>
          <p:nvPr>
            <p:ph hasCustomPrompt="1" idx="2" type="title"/>
          </p:nvPr>
        </p:nvSpPr>
        <p:spPr>
          <a:xfrm>
            <a:off x="4306949" y="689975"/>
            <a:ext cx="1296600" cy="312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9"/>
          <p:cNvSpPr txBox="1"/>
          <p:nvPr>
            <p:ph idx="3" type="ctrTitle"/>
          </p:nvPr>
        </p:nvSpPr>
        <p:spPr>
          <a:xfrm>
            <a:off x="625350" y="762825"/>
            <a:ext cx="4272300" cy="2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/>
        </p:txBody>
      </p:sp>
      <p:sp>
        <p:nvSpPr>
          <p:cNvPr id="102" name="Google Shape;102;p19"/>
          <p:cNvSpPr/>
          <p:nvPr/>
        </p:nvSpPr>
        <p:spPr>
          <a:xfrm>
            <a:off x="378150" y="1695300"/>
            <a:ext cx="4170893" cy="3004234"/>
          </a:xfrm>
          <a:custGeom>
            <a:rect b="b" l="l" r="r" t="t"/>
            <a:pathLst>
              <a:path extrusionOk="0" h="30388" w="35286">
                <a:moveTo>
                  <a:pt x="1" y="0"/>
                </a:moveTo>
                <a:lnTo>
                  <a:pt x="1" y="30387"/>
                </a:lnTo>
                <a:lnTo>
                  <a:pt x="35286" y="30387"/>
                </a:lnTo>
                <a:lnTo>
                  <a:pt x="352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 txBox="1"/>
          <p:nvPr>
            <p:ph idx="4" type="subTitle"/>
          </p:nvPr>
        </p:nvSpPr>
        <p:spPr>
          <a:xfrm>
            <a:off x="1129538" y="2468725"/>
            <a:ext cx="3009900" cy="14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cxnSp>
        <p:nvCxnSpPr>
          <p:cNvPr id="104" name="Google Shape;104;p19"/>
          <p:cNvCxnSpPr/>
          <p:nvPr/>
        </p:nvCxnSpPr>
        <p:spPr>
          <a:xfrm>
            <a:off x="-20600" y="1165275"/>
            <a:ext cx="3419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624">
          <p15:clr>
            <a:srgbClr val="FA7B17"/>
          </p15:clr>
        </p15:guide>
        <p15:guide id="2" pos="3458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5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ctrTitle"/>
          </p:nvPr>
        </p:nvSpPr>
        <p:spPr>
          <a:xfrm>
            <a:off x="603743" y="3903375"/>
            <a:ext cx="265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107" name="Google Shape;107;p20"/>
          <p:cNvSpPr txBox="1"/>
          <p:nvPr>
            <p:ph hasCustomPrompt="1" idx="2" type="title"/>
          </p:nvPr>
        </p:nvSpPr>
        <p:spPr>
          <a:xfrm>
            <a:off x="618218" y="695188"/>
            <a:ext cx="1296600" cy="312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  <p:sp>
        <p:nvSpPr>
          <p:cNvPr id="108" name="Google Shape;108;p20"/>
          <p:cNvSpPr txBox="1"/>
          <p:nvPr>
            <p:ph idx="1" type="subTitle"/>
          </p:nvPr>
        </p:nvSpPr>
        <p:spPr>
          <a:xfrm>
            <a:off x="2978242" y="1839050"/>
            <a:ext cx="4645800" cy="2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9" name="Google Shape;109;p20"/>
          <p:cNvSpPr txBox="1"/>
          <p:nvPr>
            <p:ph idx="3" type="subTitle"/>
          </p:nvPr>
        </p:nvSpPr>
        <p:spPr>
          <a:xfrm>
            <a:off x="2978100" y="1955150"/>
            <a:ext cx="46458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0" name="Google Shape;110;p20"/>
          <p:cNvSpPr txBox="1"/>
          <p:nvPr>
            <p:ph idx="4" type="subTitle"/>
          </p:nvPr>
        </p:nvSpPr>
        <p:spPr>
          <a:xfrm>
            <a:off x="2978242" y="2695075"/>
            <a:ext cx="4645800" cy="2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1" name="Google Shape;111;p20"/>
          <p:cNvSpPr txBox="1"/>
          <p:nvPr>
            <p:ph idx="5" type="subTitle"/>
          </p:nvPr>
        </p:nvSpPr>
        <p:spPr>
          <a:xfrm>
            <a:off x="2978100" y="2811175"/>
            <a:ext cx="46458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cxnSp>
        <p:nvCxnSpPr>
          <p:cNvPr id="112" name="Google Shape;112;p20"/>
          <p:cNvCxnSpPr/>
          <p:nvPr/>
        </p:nvCxnSpPr>
        <p:spPr>
          <a:xfrm rot="10800000">
            <a:off x="5761344" y="1165275"/>
            <a:ext cx="34809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Google Shape;113;p20"/>
          <p:cNvSpPr txBox="1"/>
          <p:nvPr>
            <p:ph idx="6" type="ctrTitle"/>
          </p:nvPr>
        </p:nvSpPr>
        <p:spPr>
          <a:xfrm flipH="1">
            <a:off x="2751696" y="762825"/>
            <a:ext cx="5782800" cy="2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754">
          <p15:clr>
            <a:srgbClr val="FA7B17"/>
          </p15:clr>
        </p15:guide>
        <p15:guide id="2" pos="458">
          <p15:clr>
            <a:srgbClr val="FA7B17"/>
          </p15:clr>
        </p15:guide>
        <p15:guide id="3" orient="horz" pos="2727">
          <p15:clr>
            <a:srgbClr val="FA7B17"/>
          </p15:clr>
        </p15:guide>
        <p15:guide id="4" orient="horz" pos="624">
          <p15:clr>
            <a:srgbClr val="FA7B17"/>
          </p15:clr>
        </p15:guide>
        <p15:guide id="5" orient="horz" pos="73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2_2_1_2_1">
    <p:bg>
      <p:bgPr>
        <a:solidFill>
          <a:srgbClr val="F3F3F3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Google Shape;115;p21"/>
          <p:cNvCxnSpPr/>
          <p:nvPr/>
        </p:nvCxnSpPr>
        <p:spPr>
          <a:xfrm>
            <a:off x="-82400" y="1165275"/>
            <a:ext cx="34809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Google Shape;116;p21"/>
          <p:cNvSpPr txBox="1"/>
          <p:nvPr>
            <p:ph type="ctrTitle"/>
          </p:nvPr>
        </p:nvSpPr>
        <p:spPr>
          <a:xfrm>
            <a:off x="625349" y="762825"/>
            <a:ext cx="5782800" cy="2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/>
        </p:txBody>
      </p:sp>
      <p:sp>
        <p:nvSpPr>
          <p:cNvPr id="117" name="Google Shape;117;p21"/>
          <p:cNvSpPr txBox="1"/>
          <p:nvPr>
            <p:ph idx="1" type="subTitle"/>
          </p:nvPr>
        </p:nvSpPr>
        <p:spPr>
          <a:xfrm>
            <a:off x="1671200" y="2309850"/>
            <a:ext cx="2457000" cy="2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118" name="Google Shape;118;p21"/>
          <p:cNvSpPr txBox="1"/>
          <p:nvPr>
            <p:ph idx="2" type="subTitle"/>
          </p:nvPr>
        </p:nvSpPr>
        <p:spPr>
          <a:xfrm>
            <a:off x="1671125" y="2425950"/>
            <a:ext cx="24570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1"/>
          <p:cNvSpPr txBox="1"/>
          <p:nvPr>
            <p:ph idx="3" type="subTitle"/>
          </p:nvPr>
        </p:nvSpPr>
        <p:spPr>
          <a:xfrm>
            <a:off x="1671200" y="3973425"/>
            <a:ext cx="2457000" cy="2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4" type="subTitle"/>
          </p:nvPr>
        </p:nvSpPr>
        <p:spPr>
          <a:xfrm>
            <a:off x="1671125" y="4089525"/>
            <a:ext cx="24570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1"/>
          <p:cNvSpPr txBox="1"/>
          <p:nvPr>
            <p:ph idx="5" type="subTitle"/>
          </p:nvPr>
        </p:nvSpPr>
        <p:spPr>
          <a:xfrm>
            <a:off x="5015875" y="2309850"/>
            <a:ext cx="2457000" cy="2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6" type="subTitle"/>
          </p:nvPr>
        </p:nvSpPr>
        <p:spPr>
          <a:xfrm>
            <a:off x="5015800" y="2425950"/>
            <a:ext cx="24570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1"/>
          <p:cNvSpPr txBox="1"/>
          <p:nvPr>
            <p:ph idx="7" type="subTitle"/>
          </p:nvPr>
        </p:nvSpPr>
        <p:spPr>
          <a:xfrm>
            <a:off x="5015875" y="3973425"/>
            <a:ext cx="2457000" cy="2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em Kufi"/>
              <a:buNone/>
              <a:defRPr sz="1200">
                <a:latin typeface="Reem Kufi"/>
                <a:ea typeface="Reem Kufi"/>
                <a:cs typeface="Reem Kufi"/>
                <a:sym typeface="Reem Kufi"/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8" type="subTitle"/>
          </p:nvPr>
        </p:nvSpPr>
        <p:spPr>
          <a:xfrm>
            <a:off x="5015800" y="4089525"/>
            <a:ext cx="24570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hasCustomPrompt="1" idx="9" type="title"/>
          </p:nvPr>
        </p:nvSpPr>
        <p:spPr>
          <a:xfrm flipH="1">
            <a:off x="7233195" y="687840"/>
            <a:ext cx="1296600" cy="312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624">
          <p15:clr>
            <a:srgbClr val="FA7B17"/>
          </p15:clr>
        </p15:guide>
        <p15:guide id="2" pos="3458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SIGN 1">
  <p:cSld name="CUSTOM_7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Google Shape;127;p22"/>
          <p:cNvCxnSpPr/>
          <p:nvPr/>
        </p:nvCxnSpPr>
        <p:spPr>
          <a:xfrm>
            <a:off x="719375" y="1165263"/>
            <a:ext cx="26790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22"/>
          <p:cNvSpPr txBox="1"/>
          <p:nvPr>
            <p:ph type="ctrTitle"/>
          </p:nvPr>
        </p:nvSpPr>
        <p:spPr>
          <a:xfrm>
            <a:off x="625349" y="762825"/>
            <a:ext cx="5782800" cy="2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/>
        </p:txBody>
      </p:sp>
      <p:sp>
        <p:nvSpPr>
          <p:cNvPr id="129" name="Google Shape;129;p22"/>
          <p:cNvSpPr txBox="1"/>
          <p:nvPr>
            <p:ph hasCustomPrompt="1" idx="2" type="title"/>
          </p:nvPr>
        </p:nvSpPr>
        <p:spPr>
          <a:xfrm flipH="1">
            <a:off x="7233195" y="687840"/>
            <a:ext cx="1296600" cy="312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62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SIGN 2">
  <p:cSld name="CUSTOM_2_2_1_2_2">
    <p:bg>
      <p:bgPr>
        <a:solidFill>
          <a:srgbClr val="F3F3F3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23"/>
          <p:cNvCxnSpPr/>
          <p:nvPr/>
        </p:nvCxnSpPr>
        <p:spPr>
          <a:xfrm rot="10800000">
            <a:off x="5746800" y="1165275"/>
            <a:ext cx="3482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3"/>
          <p:cNvSpPr txBox="1"/>
          <p:nvPr>
            <p:ph type="ctrTitle"/>
          </p:nvPr>
        </p:nvSpPr>
        <p:spPr>
          <a:xfrm flipH="1">
            <a:off x="2751601" y="762825"/>
            <a:ext cx="5782800" cy="2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624">
          <p15:clr>
            <a:srgbClr val="FA7B17"/>
          </p15:clr>
        </p15:guide>
        <p15:guide id="2" pos="3458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SIGN 3">
  <p:cSld name="CUSTOM_2_2_1_2_2_1">
    <p:bg>
      <p:bgPr>
        <a:solidFill>
          <a:srgbClr val="F3F3F3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4" name="Google Shape;134;p24"/>
          <p:cNvCxnSpPr/>
          <p:nvPr/>
        </p:nvCxnSpPr>
        <p:spPr>
          <a:xfrm>
            <a:off x="-73475" y="1165275"/>
            <a:ext cx="34719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24"/>
          <p:cNvSpPr txBox="1"/>
          <p:nvPr>
            <p:ph type="ctrTitle"/>
          </p:nvPr>
        </p:nvSpPr>
        <p:spPr>
          <a:xfrm>
            <a:off x="625349" y="762825"/>
            <a:ext cx="5782800" cy="2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sz="1100">
                <a:latin typeface="Cutive Mono"/>
                <a:ea typeface="Cutive Mono"/>
                <a:cs typeface="Cutive Mono"/>
                <a:sym typeface="Cutive Mon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100"/>
              <a:buFont typeface="Cutive Mono"/>
              <a:buNone/>
              <a:defRPr b="1" sz="1100"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624">
          <p15:clr>
            <a:srgbClr val="FA7B17"/>
          </p15:clr>
        </p15:guide>
        <p15:guide id="2" pos="3458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CUSTOM_5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ctrTitle"/>
          </p:nvPr>
        </p:nvSpPr>
        <p:spPr>
          <a:xfrm>
            <a:off x="2782949" y="2653975"/>
            <a:ext cx="5626500" cy="5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138" name="Google Shape;138;p25"/>
          <p:cNvSpPr txBox="1"/>
          <p:nvPr>
            <p:ph idx="1" type="subTitle"/>
          </p:nvPr>
        </p:nvSpPr>
        <p:spPr>
          <a:xfrm>
            <a:off x="5228696" y="3154350"/>
            <a:ext cx="3180600" cy="15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655">
          <p15:clr>
            <a:srgbClr val="FA7B17"/>
          </p15:clr>
        </p15:guide>
        <p15:guide id="2" orient="horz" pos="1754">
          <p15:clr>
            <a:srgbClr val="FA7B17"/>
          </p15:clr>
        </p15:guide>
        <p15:guide id="3" pos="458">
          <p15:clr>
            <a:srgbClr val="FA7B17"/>
          </p15:clr>
        </p15:guide>
        <p15:guide id="4" orient="horz" pos="2727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9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ctrTitle"/>
          </p:nvPr>
        </p:nvSpPr>
        <p:spPr>
          <a:xfrm>
            <a:off x="734671" y="1896536"/>
            <a:ext cx="8409300" cy="5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141" name="Google Shape;141;p26"/>
          <p:cNvSpPr txBox="1"/>
          <p:nvPr>
            <p:ph idx="1" type="subTitle"/>
          </p:nvPr>
        </p:nvSpPr>
        <p:spPr>
          <a:xfrm>
            <a:off x="756719" y="2396900"/>
            <a:ext cx="4893900" cy="18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2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ctrTitle"/>
          </p:nvPr>
        </p:nvSpPr>
        <p:spPr>
          <a:xfrm>
            <a:off x="734671" y="942675"/>
            <a:ext cx="8409300" cy="5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51357"/>
              </a:buClr>
              <a:buSzPts val="900"/>
              <a:buFont typeface="Titillium Web"/>
              <a:buNone/>
              <a:defRPr b="1" sz="900">
                <a:solidFill>
                  <a:srgbClr val="051357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144" name="Google Shape;144;p27"/>
          <p:cNvSpPr txBox="1"/>
          <p:nvPr>
            <p:ph idx="1" type="subTitle"/>
          </p:nvPr>
        </p:nvSpPr>
        <p:spPr>
          <a:xfrm>
            <a:off x="756719" y="1479789"/>
            <a:ext cx="6582300" cy="15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jejudatahub.net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jejudatahub.net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/>
          <p:nvPr/>
        </p:nvSpPr>
        <p:spPr>
          <a:xfrm>
            <a:off x="-292975" y="133300"/>
            <a:ext cx="5191500" cy="5143500"/>
          </a:xfrm>
          <a:prstGeom prst="ellipse">
            <a:avLst/>
          </a:prstGeom>
          <a:gradFill>
            <a:gsLst>
              <a:gs pos="0">
                <a:srgbClr val="FFFFFF">
                  <a:alpha val="52941"/>
                </a:srgbClr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8"/>
          <p:cNvSpPr txBox="1"/>
          <p:nvPr>
            <p:ph type="ctrTitle"/>
          </p:nvPr>
        </p:nvSpPr>
        <p:spPr>
          <a:xfrm>
            <a:off x="292725" y="312700"/>
            <a:ext cx="6486300" cy="20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아무데나 가는건 아닌거닮아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1" name="Google Shape;151;p28"/>
          <p:cNvSpPr txBox="1"/>
          <p:nvPr>
            <p:ph idx="1" type="subTitle"/>
          </p:nvPr>
        </p:nvSpPr>
        <p:spPr>
          <a:xfrm>
            <a:off x="3996100" y="1757825"/>
            <a:ext cx="31806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9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3팀 어디가맨</a:t>
            </a:r>
            <a:endParaRPr b="1" sz="19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52" name="Google Shape;1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17151"/>
            <a:ext cx="9143999" cy="24263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7"/>
          <p:cNvSpPr txBox="1"/>
          <p:nvPr>
            <p:ph type="ctrTitle"/>
          </p:nvPr>
        </p:nvSpPr>
        <p:spPr>
          <a:xfrm>
            <a:off x="699050" y="245475"/>
            <a:ext cx="2927100" cy="7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>
                <a:solidFill>
                  <a:srgbClr val="134F5C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출처</a:t>
            </a:r>
            <a:endParaRPr sz="3300">
              <a:solidFill>
                <a:srgbClr val="134F5C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57" name="Google Shape;257;p37"/>
          <p:cNvSpPr/>
          <p:nvPr/>
        </p:nvSpPr>
        <p:spPr>
          <a:xfrm>
            <a:off x="636300" y="1200850"/>
            <a:ext cx="7871400" cy="3609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58" name="Google Shape;258;p37"/>
          <p:cNvSpPr/>
          <p:nvPr/>
        </p:nvSpPr>
        <p:spPr>
          <a:xfrm>
            <a:off x="636300" y="1200850"/>
            <a:ext cx="562200" cy="603900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7"/>
          <p:cNvSpPr txBox="1"/>
          <p:nvPr/>
        </p:nvSpPr>
        <p:spPr>
          <a:xfrm>
            <a:off x="1198500" y="1577650"/>
            <a:ext cx="62115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latin typeface="Nanum Gothic"/>
                <a:ea typeface="Nanum Gothic"/>
                <a:cs typeface="Nanum Gothic"/>
                <a:sym typeface="Nanum Gothic"/>
              </a:rPr>
              <a:t>공공데이터 및 웹 크롤링</a:t>
            </a:r>
            <a:endParaRPr b="1" sz="2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Nanum Gothic"/>
              <a:buChar char="●"/>
            </a:pPr>
            <a:r>
              <a:rPr lang="ko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제주 데이터 허브 </a:t>
            </a:r>
            <a:br>
              <a:rPr lang="ko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 sz="1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" sz="1800" u="sng">
                <a:solidFill>
                  <a:schemeClr val="hlink"/>
                </a:solidFill>
                <a:latin typeface="Nanum Gothic"/>
                <a:ea typeface="Nanum Gothic"/>
                <a:cs typeface="Nanum Gothic"/>
                <a:sym typeface="Nanum Gothic"/>
                <a:hlinkClick r:id="rId3"/>
              </a:rPr>
              <a:t>https://www.jejudatahub.net/</a:t>
            </a:r>
            <a:r>
              <a:rPr lang="ko" sz="1800"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br>
              <a:rPr lang="ko" sz="1800">
                <a:latin typeface="Nanum Gothic"/>
                <a:ea typeface="Nanum Gothic"/>
                <a:cs typeface="Nanum Gothic"/>
                <a:sym typeface="Nanum Gothic"/>
              </a:rPr>
            </a:br>
            <a:endParaRPr sz="18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●"/>
            </a:pPr>
            <a:r>
              <a:rPr lang="ko" sz="1900">
                <a:latin typeface="Nanum Gothic"/>
                <a:ea typeface="Nanum Gothic"/>
                <a:cs typeface="Nanum Gothic"/>
                <a:sym typeface="Nanum Gothic"/>
              </a:rPr>
              <a:t>web </a:t>
            </a:r>
            <a:r>
              <a:rPr lang="ko" sz="1800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crawling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anum Gothic"/>
              <a:buChar char="○"/>
            </a:pPr>
            <a:r>
              <a:rPr lang="ko" sz="1300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구글 평점 및 리뷰 개수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anum Gothic"/>
              <a:buChar char="○"/>
            </a:pPr>
            <a:r>
              <a:rPr lang="ko" sz="1300">
                <a:solidFill>
                  <a:schemeClr val="dk1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네이버 평점 및 리뷰 개수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F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2500"/>
            <a:ext cx="4403425" cy="51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3425" y="0"/>
            <a:ext cx="47405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8"/>
          <p:cNvSpPr txBox="1"/>
          <p:nvPr>
            <p:ph type="ctrTitle"/>
          </p:nvPr>
        </p:nvSpPr>
        <p:spPr>
          <a:xfrm>
            <a:off x="1753000" y="3555325"/>
            <a:ext cx="5304000" cy="1029300"/>
          </a:xfrm>
          <a:prstGeom prst="rect">
            <a:avLst/>
          </a:prstGeom>
          <a:solidFill>
            <a:schemeClr val="accent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5300"/>
              <a:t>THANK YOU</a:t>
            </a:r>
            <a:r>
              <a:rPr lang="ko" sz="5300"/>
              <a:t>!</a:t>
            </a:r>
            <a:endParaRPr sz="5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9"/>
          <p:cNvPicPr preferRelativeResize="0"/>
          <p:nvPr/>
        </p:nvPicPr>
        <p:blipFill>
          <a:blip r:embed="rId3">
            <a:alphaModFix amt="58000"/>
          </a:blip>
          <a:stretch>
            <a:fillRect/>
          </a:stretch>
        </p:blipFill>
        <p:spPr>
          <a:xfrm>
            <a:off x="0" y="1601375"/>
            <a:ext cx="3581800" cy="354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9"/>
          <p:cNvSpPr txBox="1"/>
          <p:nvPr>
            <p:ph idx="15" type="ctrTitle"/>
          </p:nvPr>
        </p:nvSpPr>
        <p:spPr>
          <a:xfrm>
            <a:off x="6719350" y="462300"/>
            <a:ext cx="22350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690">
                <a:solidFill>
                  <a:srgbClr val="134F5C"/>
                </a:solidFill>
                <a:latin typeface="Impact"/>
                <a:ea typeface="Impact"/>
                <a:cs typeface="Impact"/>
                <a:sym typeface="Impact"/>
              </a:rPr>
              <a:t>C O N T E N T S</a:t>
            </a:r>
            <a:endParaRPr b="1" sz="2690">
              <a:solidFill>
                <a:srgbClr val="134F5C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9" name="Google Shape;159;p29"/>
          <p:cNvSpPr txBox="1"/>
          <p:nvPr>
            <p:ph idx="1" type="subTitle"/>
          </p:nvPr>
        </p:nvSpPr>
        <p:spPr>
          <a:xfrm>
            <a:off x="3554550" y="1696213"/>
            <a:ext cx="186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주제 및 분석 내용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0" name="Google Shape;160;p29"/>
          <p:cNvSpPr txBox="1"/>
          <p:nvPr>
            <p:ph idx="3" type="subTitle"/>
          </p:nvPr>
        </p:nvSpPr>
        <p:spPr>
          <a:xfrm>
            <a:off x="6660425" y="3381075"/>
            <a:ext cx="23307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소개 및 설명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1" name="Google Shape;161;p29"/>
          <p:cNvSpPr txBox="1"/>
          <p:nvPr>
            <p:ph type="title"/>
          </p:nvPr>
        </p:nvSpPr>
        <p:spPr>
          <a:xfrm>
            <a:off x="1466100" y="1312931"/>
            <a:ext cx="1992900" cy="9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01 </a:t>
            </a:r>
            <a:endParaRPr/>
          </a:p>
        </p:txBody>
      </p:sp>
      <p:sp>
        <p:nvSpPr>
          <p:cNvPr id="162" name="Google Shape;162;p29"/>
          <p:cNvSpPr txBox="1"/>
          <p:nvPr>
            <p:ph idx="4" type="title"/>
          </p:nvPr>
        </p:nvSpPr>
        <p:spPr>
          <a:xfrm>
            <a:off x="4778675" y="1312931"/>
            <a:ext cx="1862400" cy="9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03</a:t>
            </a:r>
            <a:endParaRPr/>
          </a:p>
        </p:txBody>
      </p:sp>
      <p:sp>
        <p:nvSpPr>
          <p:cNvPr id="163" name="Google Shape;163;p29"/>
          <p:cNvSpPr txBox="1"/>
          <p:nvPr>
            <p:ph idx="2" type="title"/>
          </p:nvPr>
        </p:nvSpPr>
        <p:spPr>
          <a:xfrm>
            <a:off x="1466100" y="2986555"/>
            <a:ext cx="1992900" cy="9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02</a:t>
            </a:r>
            <a:endParaRPr/>
          </a:p>
        </p:txBody>
      </p:sp>
      <p:sp>
        <p:nvSpPr>
          <p:cNvPr id="164" name="Google Shape;164;p29"/>
          <p:cNvSpPr txBox="1"/>
          <p:nvPr>
            <p:ph idx="5" type="title"/>
          </p:nvPr>
        </p:nvSpPr>
        <p:spPr>
          <a:xfrm>
            <a:off x="4778675" y="2986555"/>
            <a:ext cx="1862400" cy="9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04</a:t>
            </a:r>
            <a:endParaRPr/>
          </a:p>
        </p:txBody>
      </p:sp>
      <p:sp>
        <p:nvSpPr>
          <p:cNvPr id="165" name="Google Shape;165;p29"/>
          <p:cNvSpPr txBox="1"/>
          <p:nvPr>
            <p:ph idx="6" type="subTitle"/>
          </p:nvPr>
        </p:nvSpPr>
        <p:spPr>
          <a:xfrm>
            <a:off x="6660425" y="1696225"/>
            <a:ext cx="186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프로젝트 수행 도구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6" name="Google Shape;166;p29"/>
          <p:cNvSpPr txBox="1"/>
          <p:nvPr>
            <p:ph idx="7" type="subTitle"/>
          </p:nvPr>
        </p:nvSpPr>
        <p:spPr>
          <a:xfrm>
            <a:off x="3554550" y="3381076"/>
            <a:ext cx="18624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역할 분담 및 일정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ctrTitle"/>
          </p:nvPr>
        </p:nvSpPr>
        <p:spPr>
          <a:xfrm>
            <a:off x="372274" y="1775475"/>
            <a:ext cx="2947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latin typeface="Nanum Gothic"/>
                <a:ea typeface="Nanum Gothic"/>
                <a:cs typeface="Nanum Gothic"/>
                <a:sym typeface="Nanum Gothic"/>
              </a:rPr>
              <a:t>주제 및 분석 내용</a:t>
            </a:r>
            <a:endParaRPr sz="48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2" name="Google Shape;172;p30"/>
          <p:cNvSpPr/>
          <p:nvPr/>
        </p:nvSpPr>
        <p:spPr>
          <a:xfrm>
            <a:off x="501865" y="4827938"/>
            <a:ext cx="2111932" cy="10134"/>
          </a:xfrm>
          <a:custGeom>
            <a:rect b="b" l="l" r="r" t="t"/>
            <a:pathLst>
              <a:path extrusionOk="0" h="103" w="21466">
                <a:moveTo>
                  <a:pt x="1" y="0"/>
                </a:moveTo>
                <a:lnTo>
                  <a:pt x="1" y="103"/>
                </a:lnTo>
                <a:lnTo>
                  <a:pt x="21465" y="103"/>
                </a:lnTo>
                <a:lnTo>
                  <a:pt x="21465" y="0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0"/>
          <p:cNvSpPr txBox="1"/>
          <p:nvPr>
            <p:ph idx="2" type="title"/>
          </p:nvPr>
        </p:nvSpPr>
        <p:spPr>
          <a:xfrm>
            <a:off x="430113" y="1186825"/>
            <a:ext cx="23502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500">
                <a:solidFill>
                  <a:srgbClr val="134F5C"/>
                </a:solidFill>
                <a:latin typeface="Nanum Gothic"/>
                <a:ea typeface="Nanum Gothic"/>
                <a:cs typeface="Nanum Gothic"/>
                <a:sym typeface="Nanum Gothic"/>
              </a:rPr>
              <a:t>01</a:t>
            </a:r>
            <a:endParaRPr sz="3500">
              <a:solidFill>
                <a:srgbClr val="134F5C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6176" y="1318276"/>
            <a:ext cx="5737824" cy="382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idx="2" type="title"/>
          </p:nvPr>
        </p:nvSpPr>
        <p:spPr>
          <a:xfrm flipH="1">
            <a:off x="6061000" y="724850"/>
            <a:ext cx="1231800" cy="3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134F5C"/>
                </a:solidFill>
                <a:latin typeface="Nanum Gothic"/>
                <a:ea typeface="Nanum Gothic"/>
                <a:cs typeface="Nanum Gothic"/>
                <a:sym typeface="Nanum Gothic"/>
              </a:rPr>
              <a:t>01-1</a:t>
            </a:r>
            <a:endParaRPr>
              <a:solidFill>
                <a:srgbClr val="134F5C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0" name="Google Shape;180;p31"/>
          <p:cNvSpPr txBox="1"/>
          <p:nvPr>
            <p:ph idx="3" type="ctrTitle"/>
          </p:nvPr>
        </p:nvSpPr>
        <p:spPr>
          <a:xfrm flipH="1">
            <a:off x="3526050" y="2249675"/>
            <a:ext cx="5352600" cy="23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i="1" lang="ko" sz="3100">
                <a:latin typeface="Do Hyeon"/>
                <a:ea typeface="Do Hyeon"/>
                <a:cs typeface="Do Hyeon"/>
                <a:sym typeface="Do Hyeon"/>
              </a:rPr>
              <a:t>제주도 관광객을 대상으로 </a:t>
            </a:r>
            <a:br>
              <a:rPr b="1" i="1" lang="ko" sz="3100">
                <a:latin typeface="Do Hyeon"/>
                <a:ea typeface="Do Hyeon"/>
                <a:cs typeface="Do Hyeon"/>
                <a:sym typeface="Do Hyeon"/>
              </a:rPr>
            </a:br>
            <a:r>
              <a:rPr b="1" i="1" lang="ko" sz="3100">
                <a:latin typeface="Do Hyeon"/>
                <a:ea typeface="Do Hyeon"/>
                <a:cs typeface="Do Hyeon"/>
                <a:sym typeface="Do Hyeon"/>
              </a:rPr>
              <a:t>카테고리별 여행지 추천</a:t>
            </a:r>
            <a:endParaRPr b="1" i="1" sz="3100">
              <a:latin typeface="Do Hyeon"/>
              <a:ea typeface="Do Hyeon"/>
              <a:cs typeface="Do Hyeon"/>
              <a:sym typeface="Do Hye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1" name="Google Shape;181;p31"/>
          <p:cNvSpPr txBox="1"/>
          <p:nvPr>
            <p:ph idx="3" type="ctrTitle"/>
          </p:nvPr>
        </p:nvSpPr>
        <p:spPr>
          <a:xfrm flipH="1">
            <a:off x="7006650" y="613700"/>
            <a:ext cx="1805700" cy="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ko" sz="2450">
                <a:latin typeface="Nanum Gothic"/>
                <a:ea typeface="Nanum Gothic"/>
                <a:cs typeface="Nanum Gothic"/>
                <a:sym typeface="Nanum Gothic"/>
              </a:rPr>
              <a:t>주제 소개 </a:t>
            </a:r>
            <a:endParaRPr b="1" sz="245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82" name="Google Shape;182;p31"/>
          <p:cNvPicPr preferRelativeResize="0"/>
          <p:nvPr/>
        </p:nvPicPr>
        <p:blipFill rotWithShape="1">
          <a:blip r:embed="rId3">
            <a:alphaModFix/>
          </a:blip>
          <a:srcRect b="0" l="17074" r="21238" t="0"/>
          <a:stretch/>
        </p:blipFill>
        <p:spPr>
          <a:xfrm>
            <a:off x="284275" y="799838"/>
            <a:ext cx="2994774" cy="390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idx="4294967295" type="title"/>
          </p:nvPr>
        </p:nvSpPr>
        <p:spPr>
          <a:xfrm flipH="1">
            <a:off x="435970" y="182775"/>
            <a:ext cx="1131900" cy="6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134F5C"/>
                </a:solidFill>
                <a:latin typeface="Nanum Gothic"/>
                <a:ea typeface="Nanum Gothic"/>
                <a:cs typeface="Nanum Gothic"/>
                <a:sym typeface="Nanum Gothic"/>
              </a:rPr>
              <a:t>01-2</a:t>
            </a:r>
            <a:endParaRPr b="1">
              <a:solidFill>
                <a:srgbClr val="134F5C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8" name="Google Shape;188;p32"/>
          <p:cNvSpPr txBox="1"/>
          <p:nvPr>
            <p:ph idx="4294967295" type="ctrTitle"/>
          </p:nvPr>
        </p:nvSpPr>
        <p:spPr>
          <a:xfrm flipH="1">
            <a:off x="1416250" y="182775"/>
            <a:ext cx="3322800" cy="6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ko" sz="2450">
                <a:latin typeface="Nanum Gothic"/>
                <a:ea typeface="Nanum Gothic"/>
                <a:cs typeface="Nanum Gothic"/>
                <a:sym typeface="Nanum Gothic"/>
              </a:rPr>
              <a:t>분석 내용</a:t>
            </a:r>
            <a:endParaRPr b="1" sz="245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9" name="Google Shape;189;p32"/>
          <p:cNvSpPr/>
          <p:nvPr/>
        </p:nvSpPr>
        <p:spPr>
          <a:xfrm>
            <a:off x="1336000" y="850875"/>
            <a:ext cx="6661500" cy="409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7975" lvl="0" marL="457200" rtl="0" algn="l">
              <a:lnSpc>
                <a:spcPct val="9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Nanum Gothic"/>
              <a:buAutoNum type="arabicPeriod"/>
            </a:pPr>
            <a:r>
              <a:rPr b="1"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수집 및 구축 개요</a:t>
            </a:r>
            <a:endParaRPr b="1" sz="12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- 제주데이터허브(</a:t>
            </a:r>
            <a:r>
              <a:rPr lang="ko" sz="1250" u="sng">
                <a:solidFill>
                  <a:schemeClr val="accent5"/>
                </a:solid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www.jejudatahub.net</a:t>
            </a:r>
            <a:r>
              <a:rPr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)에 공개된 다양한 공공데이터 수집</a:t>
            </a:r>
            <a:endParaRPr sz="12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- 비짓 제주 리뷰 텍스트, 트립 어드바이저 리뷰 텍스트 크롤링하여 수집</a:t>
            </a:r>
            <a:endParaRPr sz="12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- AWS에 데이터 파이프라인 구축 (Hadoop 및 Spark 설치, 연결)</a:t>
            </a:r>
            <a:br>
              <a:rPr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endParaRPr sz="12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07975" lvl="0" marL="457200" rtl="0" algn="l">
              <a:lnSpc>
                <a:spcPct val="9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Nanum Gothic"/>
              <a:buAutoNum type="arabicPeriod"/>
            </a:pPr>
            <a:r>
              <a:rPr b="1"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주요 분석 내용</a:t>
            </a:r>
            <a:endParaRPr b="1" sz="12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- 제주도 내 관광지별 방문객 추이 분석</a:t>
            </a:r>
            <a:endParaRPr sz="12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- 이동경로 데이터, 결제금액 데이터, 리뷰 데이터 등 여러 데이터 간 상관관계 분석</a:t>
            </a:r>
            <a:endParaRPr sz="12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9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- 적합한 데이터를 활용하여 추천 알고리즘 모형화</a:t>
            </a:r>
            <a:br>
              <a:rPr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endParaRPr sz="12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07975" lvl="0" marL="457200" rtl="0" algn="l">
              <a:lnSpc>
                <a:spcPct val="9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Nanum Gothic"/>
              <a:buAutoNum type="arabicPeriod"/>
            </a:pPr>
            <a:r>
              <a:rPr b="1"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기대 효과</a:t>
            </a:r>
            <a:endParaRPr b="1" sz="12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8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ko" sz="12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- 사용자에게 적합한 제주도 내 관광지 추천</a:t>
            </a:r>
            <a:endParaRPr sz="1275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/>
          <p:nvPr>
            <p:ph idx="2" type="title"/>
          </p:nvPr>
        </p:nvSpPr>
        <p:spPr>
          <a:xfrm flipH="1">
            <a:off x="5795900" y="748975"/>
            <a:ext cx="3525300" cy="3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134F5C"/>
                </a:solidFill>
                <a:latin typeface="Nanum Gothic"/>
                <a:ea typeface="Nanum Gothic"/>
                <a:cs typeface="Nanum Gothic"/>
                <a:sym typeface="Nanum Gothic"/>
              </a:rPr>
              <a:t>02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" sz="2700">
                <a:latin typeface="Nanum Gothic"/>
                <a:ea typeface="Nanum Gothic"/>
                <a:cs typeface="Nanum Gothic"/>
                <a:sym typeface="Nanum Gothic"/>
              </a:rPr>
              <a:t>역할 분담</a:t>
            </a:r>
            <a:endParaRPr sz="27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195" name="Google Shape;195;p33"/>
          <p:cNvGrpSpPr/>
          <p:nvPr/>
        </p:nvGrpSpPr>
        <p:grpSpPr>
          <a:xfrm>
            <a:off x="777450" y="1540625"/>
            <a:ext cx="7589100" cy="3062375"/>
            <a:chOff x="777450" y="1540625"/>
            <a:chExt cx="7589100" cy="3062375"/>
          </a:xfrm>
        </p:grpSpPr>
        <p:grpSp>
          <p:nvGrpSpPr>
            <p:cNvPr id="196" name="Google Shape;196;p33"/>
            <p:cNvGrpSpPr/>
            <p:nvPr/>
          </p:nvGrpSpPr>
          <p:grpSpPr>
            <a:xfrm>
              <a:off x="777450" y="1575650"/>
              <a:ext cx="1989600" cy="1354800"/>
              <a:chOff x="673300" y="1527075"/>
              <a:chExt cx="1989600" cy="1354800"/>
            </a:xfrm>
          </p:grpSpPr>
          <p:grpSp>
            <p:nvGrpSpPr>
              <p:cNvPr id="197" name="Google Shape;197;p33"/>
              <p:cNvGrpSpPr/>
              <p:nvPr/>
            </p:nvGrpSpPr>
            <p:grpSpPr>
              <a:xfrm>
                <a:off x="673300" y="1527075"/>
                <a:ext cx="1989600" cy="1354800"/>
                <a:chOff x="812125" y="1242500"/>
                <a:chExt cx="1989600" cy="1354800"/>
              </a:xfrm>
            </p:grpSpPr>
            <p:sp>
              <p:nvSpPr>
                <p:cNvPr id="198" name="Google Shape;198;p33"/>
                <p:cNvSpPr/>
                <p:nvPr/>
              </p:nvSpPr>
              <p:spPr>
                <a:xfrm>
                  <a:off x="812125" y="1242500"/>
                  <a:ext cx="1989600" cy="13548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lt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  <p:sp>
              <p:nvSpPr>
                <p:cNvPr id="199" name="Google Shape;199;p33"/>
                <p:cNvSpPr/>
                <p:nvPr/>
              </p:nvSpPr>
              <p:spPr>
                <a:xfrm>
                  <a:off x="812125" y="1242500"/>
                  <a:ext cx="291600" cy="312600"/>
                </a:xfrm>
                <a:prstGeom prst="halfFrame">
                  <a:avLst>
                    <a:gd fmla="val 33333" name="adj1"/>
                    <a:gd fmla="val 33333" name="adj2"/>
                  </a:avLst>
                </a:prstGeom>
                <a:solidFill>
                  <a:schemeClr val="dk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</p:grpSp>
          <p:sp>
            <p:nvSpPr>
              <p:cNvPr id="200" name="Google Shape;200;p33"/>
              <p:cNvSpPr txBox="1"/>
              <p:nvPr/>
            </p:nvSpPr>
            <p:spPr>
              <a:xfrm>
                <a:off x="832950" y="1707550"/>
                <a:ext cx="1686900" cy="10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>
                    <a:latin typeface="Nanum Gothic"/>
                    <a:ea typeface="Nanum Gothic"/>
                    <a:cs typeface="Nanum Gothic"/>
                    <a:sym typeface="Nanum Gothic"/>
                  </a:rPr>
                  <a:t>김남경 (팀장)</a:t>
                </a:r>
                <a:endParaRPr b="1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0" lvl="0" marL="45720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SzPts val="1000"/>
                  <a:buFont typeface="Nanum Gothic"/>
                  <a:buChar char="●"/>
                </a:pPr>
                <a:r>
                  <a:rPr lang="ko" sz="1000">
                    <a:latin typeface="Nanum Gothic"/>
                    <a:ea typeface="Nanum Gothic"/>
                    <a:cs typeface="Nanum Gothic"/>
                    <a:sym typeface="Nanum Gothic"/>
                  </a:rPr>
                  <a:t>데이터 전처리</a:t>
                </a:r>
                <a:endParaRPr sz="1000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0" lvl="0" marL="45720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SzPts val="1000"/>
                  <a:buFont typeface="Nanum Gothic"/>
                  <a:buChar char="●"/>
                </a:pPr>
                <a:r>
                  <a:rPr lang="ko" sz="1000">
                    <a:latin typeface="Nanum Gothic"/>
                    <a:ea typeface="Nanum Gothic"/>
                    <a:cs typeface="Nanum Gothic"/>
                    <a:sym typeface="Nanum Gothic"/>
                  </a:rPr>
                  <a:t>데이터 모형화 작업</a:t>
                </a:r>
                <a:endParaRPr sz="1000">
                  <a:latin typeface="Nanum Gothic"/>
                  <a:ea typeface="Nanum Gothic"/>
                  <a:cs typeface="Nanum Gothic"/>
                  <a:sym typeface="Nanum Gothic"/>
                </a:endParaRPr>
              </a:p>
            </p:txBody>
          </p:sp>
        </p:grpSp>
        <p:grpSp>
          <p:nvGrpSpPr>
            <p:cNvPr id="201" name="Google Shape;201;p33"/>
            <p:cNvGrpSpPr/>
            <p:nvPr/>
          </p:nvGrpSpPr>
          <p:grpSpPr>
            <a:xfrm>
              <a:off x="3577200" y="1575650"/>
              <a:ext cx="1989600" cy="1354800"/>
              <a:chOff x="673300" y="1527075"/>
              <a:chExt cx="1989600" cy="1354800"/>
            </a:xfrm>
          </p:grpSpPr>
          <p:grpSp>
            <p:nvGrpSpPr>
              <p:cNvPr id="202" name="Google Shape;202;p33"/>
              <p:cNvGrpSpPr/>
              <p:nvPr/>
            </p:nvGrpSpPr>
            <p:grpSpPr>
              <a:xfrm>
                <a:off x="673300" y="1527075"/>
                <a:ext cx="1989600" cy="1354800"/>
                <a:chOff x="812125" y="1242500"/>
                <a:chExt cx="1989600" cy="1354800"/>
              </a:xfrm>
            </p:grpSpPr>
            <p:sp>
              <p:nvSpPr>
                <p:cNvPr id="203" name="Google Shape;203;p33"/>
                <p:cNvSpPr/>
                <p:nvPr/>
              </p:nvSpPr>
              <p:spPr>
                <a:xfrm>
                  <a:off x="812125" y="1242500"/>
                  <a:ext cx="1989600" cy="13548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lt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  <p:sp>
              <p:nvSpPr>
                <p:cNvPr id="204" name="Google Shape;204;p33"/>
                <p:cNvSpPr/>
                <p:nvPr/>
              </p:nvSpPr>
              <p:spPr>
                <a:xfrm>
                  <a:off x="812125" y="1242500"/>
                  <a:ext cx="291600" cy="312600"/>
                </a:xfrm>
                <a:prstGeom prst="halfFrame">
                  <a:avLst>
                    <a:gd fmla="val 33333" name="adj1"/>
                    <a:gd fmla="val 33333" name="adj2"/>
                  </a:avLst>
                </a:prstGeom>
                <a:solidFill>
                  <a:schemeClr val="dk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</p:grpSp>
          <p:sp>
            <p:nvSpPr>
              <p:cNvPr id="205" name="Google Shape;205;p33"/>
              <p:cNvSpPr txBox="1"/>
              <p:nvPr/>
            </p:nvSpPr>
            <p:spPr>
              <a:xfrm>
                <a:off x="832950" y="1707550"/>
                <a:ext cx="1686900" cy="10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>
                    <a:latin typeface="Nanum Gothic"/>
                    <a:ea typeface="Nanum Gothic"/>
                    <a:cs typeface="Nanum Gothic"/>
                    <a:sym typeface="Nanum Gothic"/>
                  </a:rPr>
                  <a:t>김용호</a:t>
                </a:r>
                <a:endParaRPr b="1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0" lvl="0" marL="45720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000"/>
                  <a:buFont typeface="Nanum Gothic"/>
                  <a:buChar char="●"/>
                </a:pPr>
                <a:r>
                  <a:rPr lang="ko" sz="1000">
                    <a:solidFill>
                      <a:schemeClr val="dk1"/>
                    </a:solidFill>
                    <a:latin typeface="Nanum Gothic"/>
                    <a:ea typeface="Nanum Gothic"/>
                    <a:cs typeface="Nanum Gothic"/>
                    <a:sym typeface="Nanum Gothic"/>
                  </a:rPr>
                  <a:t>데이터 전처리</a:t>
                </a:r>
                <a:endParaRPr sz="100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0" lvl="0" marL="45720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000"/>
                  <a:buFont typeface="Nanum Gothic"/>
                  <a:buChar char="●"/>
                </a:pPr>
                <a:r>
                  <a:rPr lang="ko" sz="1000">
                    <a:solidFill>
                      <a:schemeClr val="dk1"/>
                    </a:solidFill>
                    <a:latin typeface="Nanum Gothic"/>
                    <a:ea typeface="Nanum Gothic"/>
                    <a:cs typeface="Nanum Gothic"/>
                    <a:sym typeface="Nanum Gothic"/>
                  </a:rPr>
                  <a:t>데이터 모형화 작업</a:t>
                </a:r>
                <a:endParaRPr sz="1200">
                  <a:latin typeface="Nanum Gothic"/>
                  <a:ea typeface="Nanum Gothic"/>
                  <a:cs typeface="Nanum Gothic"/>
                  <a:sym typeface="Nanum Gothic"/>
                </a:endParaRPr>
              </a:p>
            </p:txBody>
          </p:sp>
        </p:grpSp>
        <p:grpSp>
          <p:nvGrpSpPr>
            <p:cNvPr id="206" name="Google Shape;206;p33"/>
            <p:cNvGrpSpPr/>
            <p:nvPr/>
          </p:nvGrpSpPr>
          <p:grpSpPr>
            <a:xfrm>
              <a:off x="6376950" y="1540625"/>
              <a:ext cx="1989600" cy="1354800"/>
              <a:chOff x="673300" y="1527075"/>
              <a:chExt cx="1989600" cy="1354800"/>
            </a:xfrm>
          </p:grpSpPr>
          <p:grpSp>
            <p:nvGrpSpPr>
              <p:cNvPr id="207" name="Google Shape;207;p33"/>
              <p:cNvGrpSpPr/>
              <p:nvPr/>
            </p:nvGrpSpPr>
            <p:grpSpPr>
              <a:xfrm>
                <a:off x="673300" y="1527075"/>
                <a:ext cx="1989600" cy="1354800"/>
                <a:chOff x="812125" y="1242500"/>
                <a:chExt cx="1989600" cy="1354800"/>
              </a:xfrm>
            </p:grpSpPr>
            <p:sp>
              <p:nvSpPr>
                <p:cNvPr id="208" name="Google Shape;208;p33"/>
                <p:cNvSpPr/>
                <p:nvPr/>
              </p:nvSpPr>
              <p:spPr>
                <a:xfrm>
                  <a:off x="812125" y="1242500"/>
                  <a:ext cx="1989600" cy="13548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lt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  <p:sp>
              <p:nvSpPr>
                <p:cNvPr id="209" name="Google Shape;209;p33"/>
                <p:cNvSpPr/>
                <p:nvPr/>
              </p:nvSpPr>
              <p:spPr>
                <a:xfrm>
                  <a:off x="812125" y="1242500"/>
                  <a:ext cx="291600" cy="312600"/>
                </a:xfrm>
                <a:prstGeom prst="halfFrame">
                  <a:avLst>
                    <a:gd fmla="val 33333" name="adj1"/>
                    <a:gd fmla="val 33333" name="adj2"/>
                  </a:avLst>
                </a:prstGeom>
                <a:solidFill>
                  <a:schemeClr val="dk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</p:grpSp>
          <p:sp>
            <p:nvSpPr>
              <p:cNvPr id="210" name="Google Shape;210;p33"/>
              <p:cNvSpPr txBox="1"/>
              <p:nvPr/>
            </p:nvSpPr>
            <p:spPr>
              <a:xfrm>
                <a:off x="832950" y="1707550"/>
                <a:ext cx="1686900" cy="10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>
                    <a:latin typeface="Nanum Gothic"/>
                    <a:ea typeface="Nanum Gothic"/>
                    <a:cs typeface="Nanum Gothic"/>
                    <a:sym typeface="Nanum Gothic"/>
                  </a:rPr>
                  <a:t>문준영</a:t>
                </a:r>
                <a:endParaRPr b="1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0" lvl="0" marL="45720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SzPts val="1000"/>
                  <a:buFont typeface="Nanum Gothic"/>
                  <a:buChar char="●"/>
                </a:pPr>
                <a:r>
                  <a:rPr lang="ko" sz="1000">
                    <a:latin typeface="Nanum Gothic"/>
                    <a:ea typeface="Nanum Gothic"/>
                    <a:cs typeface="Nanum Gothic"/>
                    <a:sym typeface="Nanum Gothic"/>
                  </a:rPr>
                  <a:t>데이터 수집 및 전처리</a:t>
                </a:r>
                <a:endParaRPr sz="1000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SzPts val="1000"/>
                  <a:buFont typeface="Nanum Gothic"/>
                  <a:buChar char="●"/>
                </a:pPr>
                <a:r>
                  <a:rPr lang="ko" sz="1000">
                    <a:latin typeface="Nanum Gothic"/>
                    <a:ea typeface="Nanum Gothic"/>
                    <a:cs typeface="Nanum Gothic"/>
                    <a:sym typeface="Nanum Gothic"/>
                  </a:rPr>
                  <a:t>시각화 및 웹 배포</a:t>
                </a:r>
                <a:endParaRPr sz="1000">
                  <a:latin typeface="Nanum Gothic"/>
                  <a:ea typeface="Nanum Gothic"/>
                  <a:cs typeface="Nanum Gothic"/>
                  <a:sym typeface="Nanum Gothic"/>
                </a:endParaRPr>
              </a:p>
            </p:txBody>
          </p:sp>
        </p:grpSp>
        <p:grpSp>
          <p:nvGrpSpPr>
            <p:cNvPr id="211" name="Google Shape;211;p33"/>
            <p:cNvGrpSpPr/>
            <p:nvPr/>
          </p:nvGrpSpPr>
          <p:grpSpPr>
            <a:xfrm>
              <a:off x="777450" y="3248200"/>
              <a:ext cx="1989600" cy="1354800"/>
              <a:chOff x="673300" y="1527075"/>
              <a:chExt cx="1989600" cy="1354800"/>
            </a:xfrm>
          </p:grpSpPr>
          <p:grpSp>
            <p:nvGrpSpPr>
              <p:cNvPr id="212" name="Google Shape;212;p33"/>
              <p:cNvGrpSpPr/>
              <p:nvPr/>
            </p:nvGrpSpPr>
            <p:grpSpPr>
              <a:xfrm>
                <a:off x="673300" y="1527075"/>
                <a:ext cx="1989600" cy="1354800"/>
                <a:chOff x="812125" y="1242500"/>
                <a:chExt cx="1989600" cy="1354800"/>
              </a:xfrm>
            </p:grpSpPr>
            <p:sp>
              <p:nvSpPr>
                <p:cNvPr id="213" name="Google Shape;213;p33"/>
                <p:cNvSpPr/>
                <p:nvPr/>
              </p:nvSpPr>
              <p:spPr>
                <a:xfrm>
                  <a:off x="812125" y="1242500"/>
                  <a:ext cx="1989600" cy="13548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lt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  <p:sp>
              <p:nvSpPr>
                <p:cNvPr id="214" name="Google Shape;214;p33"/>
                <p:cNvSpPr/>
                <p:nvPr/>
              </p:nvSpPr>
              <p:spPr>
                <a:xfrm>
                  <a:off x="812125" y="1242500"/>
                  <a:ext cx="291600" cy="312600"/>
                </a:xfrm>
                <a:prstGeom prst="halfFrame">
                  <a:avLst>
                    <a:gd fmla="val 33333" name="adj1"/>
                    <a:gd fmla="val 33333" name="adj2"/>
                  </a:avLst>
                </a:prstGeom>
                <a:solidFill>
                  <a:schemeClr val="dk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</p:grpSp>
          <p:sp>
            <p:nvSpPr>
              <p:cNvPr id="215" name="Google Shape;215;p33"/>
              <p:cNvSpPr txBox="1"/>
              <p:nvPr/>
            </p:nvSpPr>
            <p:spPr>
              <a:xfrm>
                <a:off x="832950" y="1707550"/>
                <a:ext cx="1686900" cy="10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>
                    <a:latin typeface="Nanum Gothic"/>
                    <a:ea typeface="Nanum Gothic"/>
                    <a:cs typeface="Nanum Gothic"/>
                    <a:sym typeface="Nanum Gothic"/>
                  </a:rPr>
                  <a:t>여정문</a:t>
                </a:r>
                <a:endParaRPr b="1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0" lvl="0" marL="45720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000"/>
                  <a:buFont typeface="Nanum Gothic"/>
                  <a:buChar char="●"/>
                </a:pPr>
                <a:r>
                  <a:rPr lang="ko" sz="1000">
                    <a:solidFill>
                      <a:schemeClr val="dk1"/>
                    </a:solidFill>
                    <a:latin typeface="Nanum Gothic"/>
                    <a:ea typeface="Nanum Gothic"/>
                    <a:cs typeface="Nanum Gothic"/>
                    <a:sym typeface="Nanum Gothic"/>
                  </a:rPr>
                  <a:t>데이터 수집 및 전처리</a:t>
                </a:r>
                <a:endParaRPr sz="100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000"/>
                  <a:buFont typeface="Nanum Gothic"/>
                  <a:buChar char="●"/>
                </a:pPr>
                <a:r>
                  <a:rPr lang="ko" sz="1000">
                    <a:solidFill>
                      <a:schemeClr val="dk1"/>
                    </a:solidFill>
                    <a:latin typeface="Nanum Gothic"/>
                    <a:ea typeface="Nanum Gothic"/>
                    <a:cs typeface="Nanum Gothic"/>
                    <a:sym typeface="Nanum Gothic"/>
                  </a:rPr>
                  <a:t>시각화 및 웹 배포</a:t>
                </a:r>
                <a:endParaRPr sz="1200">
                  <a:latin typeface="Nanum Gothic"/>
                  <a:ea typeface="Nanum Gothic"/>
                  <a:cs typeface="Nanum Gothic"/>
                  <a:sym typeface="Nanum Gothic"/>
                </a:endParaRPr>
              </a:p>
            </p:txBody>
          </p:sp>
        </p:grpSp>
        <p:grpSp>
          <p:nvGrpSpPr>
            <p:cNvPr id="216" name="Google Shape;216;p33"/>
            <p:cNvGrpSpPr/>
            <p:nvPr/>
          </p:nvGrpSpPr>
          <p:grpSpPr>
            <a:xfrm>
              <a:off x="3577200" y="3248200"/>
              <a:ext cx="1989600" cy="1354800"/>
              <a:chOff x="673300" y="1527075"/>
              <a:chExt cx="1989600" cy="1354800"/>
            </a:xfrm>
          </p:grpSpPr>
          <p:grpSp>
            <p:nvGrpSpPr>
              <p:cNvPr id="217" name="Google Shape;217;p33"/>
              <p:cNvGrpSpPr/>
              <p:nvPr/>
            </p:nvGrpSpPr>
            <p:grpSpPr>
              <a:xfrm>
                <a:off x="673300" y="1527075"/>
                <a:ext cx="1989600" cy="1354800"/>
                <a:chOff x="812125" y="1242500"/>
                <a:chExt cx="1989600" cy="1354800"/>
              </a:xfrm>
            </p:grpSpPr>
            <p:sp>
              <p:nvSpPr>
                <p:cNvPr id="218" name="Google Shape;218;p33"/>
                <p:cNvSpPr/>
                <p:nvPr/>
              </p:nvSpPr>
              <p:spPr>
                <a:xfrm>
                  <a:off x="812125" y="1242500"/>
                  <a:ext cx="1989600" cy="13548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lt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  <p:sp>
              <p:nvSpPr>
                <p:cNvPr id="219" name="Google Shape;219;p33"/>
                <p:cNvSpPr/>
                <p:nvPr/>
              </p:nvSpPr>
              <p:spPr>
                <a:xfrm>
                  <a:off x="812125" y="1242500"/>
                  <a:ext cx="291600" cy="312600"/>
                </a:xfrm>
                <a:prstGeom prst="halfFrame">
                  <a:avLst>
                    <a:gd fmla="val 33333" name="adj1"/>
                    <a:gd fmla="val 33333" name="adj2"/>
                  </a:avLst>
                </a:prstGeom>
                <a:solidFill>
                  <a:schemeClr val="dk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</p:grpSp>
          <p:sp>
            <p:nvSpPr>
              <p:cNvPr id="220" name="Google Shape;220;p33"/>
              <p:cNvSpPr txBox="1"/>
              <p:nvPr/>
            </p:nvSpPr>
            <p:spPr>
              <a:xfrm>
                <a:off x="832950" y="1707550"/>
                <a:ext cx="1686900" cy="10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>
                    <a:latin typeface="Nanum Gothic"/>
                    <a:ea typeface="Nanum Gothic"/>
                    <a:cs typeface="Nanum Gothic"/>
                    <a:sym typeface="Nanum Gothic"/>
                  </a:rPr>
                  <a:t>이종민</a:t>
                </a:r>
                <a:endParaRPr b="1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0" lvl="0" marL="45720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000"/>
                  <a:buFont typeface="Nanum Gothic"/>
                  <a:buChar char="●"/>
                </a:pPr>
                <a:r>
                  <a:rPr lang="ko" sz="1000">
                    <a:solidFill>
                      <a:schemeClr val="dk1"/>
                    </a:solidFill>
                    <a:latin typeface="Nanum Gothic"/>
                    <a:ea typeface="Nanum Gothic"/>
                    <a:cs typeface="Nanum Gothic"/>
                    <a:sym typeface="Nanum Gothic"/>
                  </a:rPr>
                  <a:t>데이터 전처리</a:t>
                </a:r>
                <a:endParaRPr sz="100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0" lvl="0" marL="45720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000"/>
                  <a:buFont typeface="Nanum Gothic"/>
                  <a:buChar char="●"/>
                </a:pPr>
                <a:r>
                  <a:rPr lang="ko" sz="1000">
                    <a:solidFill>
                      <a:schemeClr val="dk1"/>
                    </a:solidFill>
                    <a:latin typeface="Nanum Gothic"/>
                    <a:ea typeface="Nanum Gothic"/>
                    <a:cs typeface="Nanum Gothic"/>
                    <a:sym typeface="Nanum Gothic"/>
                  </a:rPr>
                  <a:t>데이터 모형화 작업</a:t>
                </a:r>
                <a:endParaRPr sz="1200">
                  <a:latin typeface="Nanum Gothic"/>
                  <a:ea typeface="Nanum Gothic"/>
                  <a:cs typeface="Nanum Gothic"/>
                  <a:sym typeface="Nanum Gothic"/>
                </a:endParaRPr>
              </a:p>
            </p:txBody>
          </p:sp>
        </p:grpSp>
        <p:grpSp>
          <p:nvGrpSpPr>
            <p:cNvPr id="221" name="Google Shape;221;p33"/>
            <p:cNvGrpSpPr/>
            <p:nvPr/>
          </p:nvGrpSpPr>
          <p:grpSpPr>
            <a:xfrm>
              <a:off x="6376950" y="3213175"/>
              <a:ext cx="1989600" cy="1354800"/>
              <a:chOff x="673300" y="1527075"/>
              <a:chExt cx="1989600" cy="1354800"/>
            </a:xfrm>
          </p:grpSpPr>
          <p:grpSp>
            <p:nvGrpSpPr>
              <p:cNvPr id="222" name="Google Shape;222;p33"/>
              <p:cNvGrpSpPr/>
              <p:nvPr/>
            </p:nvGrpSpPr>
            <p:grpSpPr>
              <a:xfrm>
                <a:off x="673300" y="1527075"/>
                <a:ext cx="1989600" cy="1354800"/>
                <a:chOff x="812125" y="1242500"/>
                <a:chExt cx="1989600" cy="1354800"/>
              </a:xfrm>
            </p:grpSpPr>
            <p:sp>
              <p:nvSpPr>
                <p:cNvPr id="223" name="Google Shape;223;p33"/>
                <p:cNvSpPr/>
                <p:nvPr/>
              </p:nvSpPr>
              <p:spPr>
                <a:xfrm>
                  <a:off x="812125" y="1242500"/>
                  <a:ext cx="1989600" cy="13548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lt1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  <p:sp>
              <p:nvSpPr>
                <p:cNvPr id="224" name="Google Shape;224;p33"/>
                <p:cNvSpPr/>
                <p:nvPr/>
              </p:nvSpPr>
              <p:spPr>
                <a:xfrm>
                  <a:off x="812125" y="1242500"/>
                  <a:ext cx="291600" cy="312600"/>
                </a:xfrm>
                <a:prstGeom prst="halfFrame">
                  <a:avLst>
                    <a:gd fmla="val 33333" name="adj1"/>
                    <a:gd fmla="val 33333" name="adj2"/>
                  </a:avLst>
                </a:prstGeom>
                <a:solidFill>
                  <a:schemeClr val="dk2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Nanum Gothic"/>
                    <a:ea typeface="Nanum Gothic"/>
                    <a:cs typeface="Nanum Gothic"/>
                    <a:sym typeface="Nanum Gothic"/>
                  </a:endParaRPr>
                </a:p>
              </p:txBody>
            </p:sp>
          </p:grpSp>
          <p:sp>
            <p:nvSpPr>
              <p:cNvPr id="225" name="Google Shape;225;p33"/>
              <p:cNvSpPr txBox="1"/>
              <p:nvPr/>
            </p:nvSpPr>
            <p:spPr>
              <a:xfrm>
                <a:off x="832950" y="1707550"/>
                <a:ext cx="1686900" cy="10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ko">
                    <a:latin typeface="Nanum Gothic"/>
                    <a:ea typeface="Nanum Gothic"/>
                    <a:cs typeface="Nanum Gothic"/>
                    <a:sym typeface="Nanum Gothic"/>
                  </a:rPr>
                  <a:t>이주남</a:t>
                </a:r>
                <a:endParaRPr b="1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0" lvl="0" marL="45720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000"/>
                  <a:buFont typeface="Nanum Gothic"/>
                  <a:buChar char="●"/>
                </a:pPr>
                <a:r>
                  <a:rPr lang="ko" sz="1000">
                    <a:solidFill>
                      <a:schemeClr val="dk1"/>
                    </a:solidFill>
                    <a:latin typeface="Nanum Gothic"/>
                    <a:ea typeface="Nanum Gothic"/>
                    <a:cs typeface="Nanum Gothic"/>
                    <a:sym typeface="Nanum Gothic"/>
                  </a:rPr>
                  <a:t>데이터 수집 및 전처리</a:t>
                </a:r>
                <a:endParaRPr sz="1000">
                  <a:solidFill>
                    <a:schemeClr val="dk1"/>
                  </a:solidFill>
                  <a:latin typeface="Nanum Gothic"/>
                  <a:ea typeface="Nanum Gothic"/>
                  <a:cs typeface="Nanum Gothic"/>
                  <a:sym typeface="Nanum Gothic"/>
                </a:endParaRPr>
              </a:p>
              <a:p>
                <a:pPr indent="-2921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000"/>
                  <a:buFont typeface="Nanum Gothic"/>
                  <a:buChar char="●"/>
                </a:pPr>
                <a:r>
                  <a:rPr lang="ko" sz="1000">
                    <a:solidFill>
                      <a:schemeClr val="dk1"/>
                    </a:solidFill>
                    <a:latin typeface="Nanum Gothic"/>
                    <a:ea typeface="Nanum Gothic"/>
                    <a:cs typeface="Nanum Gothic"/>
                    <a:sym typeface="Nanum Gothic"/>
                  </a:rPr>
                  <a:t>시각화 및 웹 배포</a:t>
                </a:r>
                <a:endParaRPr sz="1200">
                  <a:latin typeface="Nanum Gothic"/>
                  <a:ea typeface="Nanum Gothic"/>
                  <a:cs typeface="Nanum Gothic"/>
                  <a:sym typeface="Nanum Gothic"/>
                </a:endParaRPr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idx="3" type="ctrTitle"/>
          </p:nvPr>
        </p:nvSpPr>
        <p:spPr>
          <a:xfrm>
            <a:off x="968150" y="620900"/>
            <a:ext cx="4205400" cy="6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490">
                <a:latin typeface="Nanum Gothic"/>
                <a:ea typeface="Nanum Gothic"/>
                <a:cs typeface="Nanum Gothic"/>
                <a:sym typeface="Nanum Gothic"/>
              </a:rPr>
              <a:t>일정</a:t>
            </a:r>
            <a:endParaRPr b="1" sz="249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31" name="Google Shape;231;p34"/>
          <p:cNvSpPr txBox="1"/>
          <p:nvPr>
            <p:ph idx="2" type="title"/>
          </p:nvPr>
        </p:nvSpPr>
        <p:spPr>
          <a:xfrm>
            <a:off x="100475" y="775250"/>
            <a:ext cx="1293000" cy="3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134F5C"/>
                </a:solidFill>
                <a:latin typeface="Nanum Gothic"/>
                <a:ea typeface="Nanum Gothic"/>
                <a:cs typeface="Nanum Gothic"/>
                <a:sym typeface="Nanum Gothic"/>
              </a:rPr>
              <a:t>02-1</a:t>
            </a:r>
            <a:endParaRPr>
              <a:solidFill>
                <a:srgbClr val="134F5C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32" name="Google Shape;232;p34"/>
          <p:cNvSpPr txBox="1"/>
          <p:nvPr/>
        </p:nvSpPr>
        <p:spPr>
          <a:xfrm>
            <a:off x="472175" y="1784475"/>
            <a:ext cx="4033500" cy="28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10/5 ~ 10/11 : 주제 선정 및 일정 수립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10/12 ~ 10/16 : 데이터 수집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10/18 : AWS 파이프라인 구축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10/19 ~ 10/22 : 데이터 모형화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10/23 ~ 10/25 : 데이터 시각화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10/26 ~ 11/7 : 웹 배포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11/8 ~ 11/11 : 발표 포트폴리오 작성 및 발표 준비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11/12 : 프로젝트 경진대회</a:t>
            </a:r>
            <a:endParaRPr sz="16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33" name="Google Shape;233;p34"/>
          <p:cNvPicPr preferRelativeResize="0"/>
          <p:nvPr/>
        </p:nvPicPr>
        <p:blipFill rotWithShape="1">
          <a:blip r:embed="rId3">
            <a:alphaModFix/>
          </a:blip>
          <a:srcRect b="0" l="0" r="36716" t="0"/>
          <a:stretch/>
        </p:blipFill>
        <p:spPr>
          <a:xfrm>
            <a:off x="5370750" y="245738"/>
            <a:ext cx="3773250" cy="465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5"/>
          <p:cNvSpPr txBox="1"/>
          <p:nvPr>
            <p:ph idx="2" type="title"/>
          </p:nvPr>
        </p:nvSpPr>
        <p:spPr>
          <a:xfrm>
            <a:off x="5726200" y="708350"/>
            <a:ext cx="748200" cy="3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134F5C"/>
                </a:solidFill>
                <a:latin typeface="Nanum Gothic"/>
                <a:ea typeface="Nanum Gothic"/>
                <a:cs typeface="Nanum Gothic"/>
                <a:sym typeface="Nanum Gothic"/>
              </a:rPr>
              <a:t>03</a:t>
            </a:r>
            <a:endParaRPr>
              <a:solidFill>
                <a:srgbClr val="134F5C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39" name="Google Shape;239;p35"/>
          <p:cNvSpPr txBox="1"/>
          <p:nvPr>
            <p:ph idx="1" type="subTitle"/>
          </p:nvPr>
        </p:nvSpPr>
        <p:spPr>
          <a:xfrm>
            <a:off x="6149600" y="813750"/>
            <a:ext cx="2909100" cy="35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프로젝트 수행 도구 </a:t>
            </a:r>
            <a:endParaRPr b="1" sz="24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0" name="Google Shape;240;p35"/>
          <p:cNvSpPr txBox="1"/>
          <p:nvPr>
            <p:ph idx="3" type="subTitle"/>
          </p:nvPr>
        </p:nvSpPr>
        <p:spPr>
          <a:xfrm>
            <a:off x="669950" y="1372075"/>
            <a:ext cx="4645800" cy="3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9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빅데이터 수집,저장 시스템</a:t>
            </a:r>
            <a:endParaRPr b="1" sz="14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3215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"/>
              <a:buFont typeface="Nanum Gothic"/>
              <a:buChar char="●"/>
            </a:pPr>
            <a:r>
              <a:rPr b="1" lang="ko" sz="149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Hadoop</a:t>
            </a:r>
            <a:endParaRPr b="1" sz="14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3215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"/>
              <a:buFont typeface="Nanum Gothic"/>
              <a:buChar char="●"/>
            </a:pPr>
            <a:r>
              <a:rPr b="1" lang="ko" sz="149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Spark</a:t>
            </a:r>
            <a:endParaRPr b="1" sz="24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1" name="Google Shape;241;p35"/>
          <p:cNvSpPr txBox="1"/>
          <p:nvPr>
            <p:ph idx="3" type="subTitle"/>
          </p:nvPr>
        </p:nvSpPr>
        <p:spPr>
          <a:xfrm>
            <a:off x="4677125" y="1372063"/>
            <a:ext cx="4645800" cy="3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분석기술</a:t>
            </a:r>
            <a:endParaRPr b="1" sz="14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0675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Nanum Gothic"/>
              <a:buChar char="●"/>
            </a:pPr>
            <a:r>
              <a:rPr b="1" lang="ko" sz="14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pandas</a:t>
            </a:r>
            <a:endParaRPr b="1" sz="14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0675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Nanum Gothic"/>
              <a:buChar char="●"/>
            </a:pPr>
            <a:r>
              <a:rPr b="1" lang="ko" sz="14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numpy</a:t>
            </a:r>
            <a:endParaRPr b="1" sz="14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0675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Nanum Gothic"/>
              <a:buChar char="●"/>
            </a:pPr>
            <a:r>
              <a:rPr b="1" lang="ko" sz="14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Beautiful Soup</a:t>
            </a:r>
            <a:endParaRPr b="1" sz="14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0675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Nanum Gothic"/>
              <a:buChar char="●"/>
            </a:pPr>
            <a:r>
              <a:rPr b="1" lang="ko" sz="14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request</a:t>
            </a:r>
            <a:endParaRPr b="1" sz="14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0675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Nanum Gothic"/>
              <a:buChar char="●"/>
            </a:pPr>
            <a:r>
              <a:rPr b="1" lang="ko" sz="145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selenium</a:t>
            </a:r>
            <a:endParaRPr b="1" sz="145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2" name="Google Shape;242;p35"/>
          <p:cNvSpPr txBox="1"/>
          <p:nvPr>
            <p:ph idx="3" type="subTitle"/>
          </p:nvPr>
        </p:nvSpPr>
        <p:spPr>
          <a:xfrm>
            <a:off x="613100" y="2654550"/>
            <a:ext cx="29091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49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시각화 기술</a:t>
            </a:r>
            <a:endParaRPr b="1" sz="14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3215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"/>
              <a:buFont typeface="Nanum Gothic"/>
              <a:buChar char="●"/>
            </a:pPr>
            <a:r>
              <a:rPr b="1" lang="ko" sz="149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matplotlib</a:t>
            </a:r>
            <a:endParaRPr b="1" sz="14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3215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"/>
              <a:buFont typeface="Nanum Gothic"/>
              <a:buChar char="●"/>
            </a:pPr>
            <a:r>
              <a:rPr b="1" lang="ko" sz="149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seaborn</a:t>
            </a:r>
            <a:endParaRPr b="1" sz="14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3215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"/>
              <a:buFont typeface="Nanum Gothic"/>
              <a:buChar char="●"/>
            </a:pPr>
            <a:r>
              <a:rPr b="1" lang="ko" sz="149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plotly</a:t>
            </a:r>
            <a:endParaRPr b="1" sz="14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3215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"/>
              <a:buFont typeface="Nanum Gothic"/>
              <a:buChar char="●"/>
            </a:pPr>
            <a:r>
              <a:rPr b="1" lang="ko" sz="149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visual analyst</a:t>
            </a:r>
            <a:endParaRPr b="1" sz="14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3215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"/>
              <a:buFont typeface="Nanum Gothic"/>
              <a:buChar char="●"/>
            </a:pPr>
            <a:r>
              <a:rPr b="1" lang="ko" sz="149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zeplin</a:t>
            </a:r>
            <a:endParaRPr b="1" sz="14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23215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"/>
              <a:buFont typeface="Nanum Gothic"/>
              <a:buChar char="●"/>
            </a:pPr>
            <a:r>
              <a:rPr b="1" lang="ko" sz="149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folium</a:t>
            </a:r>
            <a:endParaRPr b="1" sz="149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243" name="Google Shape;243;p35"/>
          <p:cNvPicPr preferRelativeResize="0"/>
          <p:nvPr/>
        </p:nvPicPr>
        <p:blipFill rotWithShape="1">
          <a:blip r:embed="rId3">
            <a:alphaModFix/>
          </a:blip>
          <a:srcRect b="0" l="0" r="11016" t="0"/>
          <a:stretch/>
        </p:blipFill>
        <p:spPr>
          <a:xfrm>
            <a:off x="7126875" y="2442925"/>
            <a:ext cx="1793675" cy="270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ctrTitle"/>
          </p:nvPr>
        </p:nvSpPr>
        <p:spPr>
          <a:xfrm>
            <a:off x="669750" y="594750"/>
            <a:ext cx="57828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ko" sz="2490">
                <a:latin typeface="Nanum Gothic"/>
                <a:ea typeface="Nanum Gothic"/>
                <a:cs typeface="Nanum Gothic"/>
                <a:sym typeface="Nanum Gothic"/>
              </a:rPr>
              <a:t>데이터 소개 및 설명</a:t>
            </a:r>
            <a:r>
              <a:rPr lang="ko" sz="2490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sz="249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9" name="Google Shape;249;p36"/>
          <p:cNvSpPr txBox="1"/>
          <p:nvPr>
            <p:ph idx="9" type="title"/>
          </p:nvPr>
        </p:nvSpPr>
        <p:spPr>
          <a:xfrm flipH="1">
            <a:off x="-56850" y="663300"/>
            <a:ext cx="7266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3400">
                <a:solidFill>
                  <a:srgbClr val="134F5C"/>
                </a:solidFill>
                <a:latin typeface="Nanum Gothic"/>
                <a:ea typeface="Nanum Gothic"/>
                <a:cs typeface="Nanum Gothic"/>
                <a:sym typeface="Nanum Gothic"/>
              </a:rPr>
              <a:t>04</a:t>
            </a:r>
            <a:endParaRPr sz="3400">
              <a:solidFill>
                <a:srgbClr val="134F5C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50" name="Google Shape;250;p36"/>
          <p:cNvSpPr txBox="1"/>
          <p:nvPr/>
        </p:nvSpPr>
        <p:spPr>
          <a:xfrm>
            <a:off x="669750" y="1344850"/>
            <a:ext cx="44520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관광 및 입장객 데이터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제주도 해수욕장 현황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제주도 내국인 관광지 입장객 수 추이 등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유동인구 데이터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제주도 방문 내국인 유동인구 추이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내국인 유동인구 구성비율 등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업종 데이터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외식업 이용자 수 및 이용금액 현황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업종 별 외식업 이용자 수 등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51" name="Google Shape;251;p36"/>
          <p:cNvSpPr txBox="1"/>
          <p:nvPr/>
        </p:nvSpPr>
        <p:spPr>
          <a:xfrm>
            <a:off x="4572000" y="1344850"/>
            <a:ext cx="42978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4. 	카드 데이터</a:t>
            </a:r>
            <a:endParaRPr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-"/>
            </a:pP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관광지 및 상업지구 이용자 유형별 카드 데이터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-"/>
            </a:pP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관광지 및 상업지구 업종별 카드 데이터 등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-"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5. 	와이파이 데이터</a:t>
            </a:r>
            <a:endParaRPr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-"/>
            </a:pP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요일별 와이파이 이용자 현황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-"/>
            </a:pP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와이파이 장소별 방문자별 사용량 등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등등 다수의 데이터 보유중(60개 이상)</a:t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